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44"/>
  </p:notesMasterIdLst>
  <p:handoutMasterIdLst>
    <p:handoutMasterId r:id="rId45"/>
  </p:handoutMasterIdLst>
  <p:sldIdLst>
    <p:sldId id="409" r:id="rId9"/>
    <p:sldId id="349" r:id="rId10"/>
    <p:sldId id="410" r:id="rId11"/>
    <p:sldId id="411" r:id="rId12"/>
    <p:sldId id="412" r:id="rId13"/>
    <p:sldId id="442" r:id="rId14"/>
    <p:sldId id="438" r:id="rId15"/>
    <p:sldId id="440" r:id="rId16"/>
    <p:sldId id="439" r:id="rId17"/>
    <p:sldId id="441" r:id="rId18"/>
    <p:sldId id="413" r:id="rId19"/>
    <p:sldId id="414" r:id="rId20"/>
    <p:sldId id="437" r:id="rId21"/>
    <p:sldId id="415" r:id="rId22"/>
    <p:sldId id="416" r:id="rId23"/>
    <p:sldId id="417" r:id="rId24"/>
    <p:sldId id="436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434" r:id="rId42"/>
    <p:sldId id="435" r:id="rId43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349"/>
            <p14:sldId id="410"/>
            <p14:sldId id="411"/>
            <p14:sldId id="412"/>
            <p14:sldId id="442"/>
            <p14:sldId id="438"/>
            <p14:sldId id="440"/>
            <p14:sldId id="439"/>
            <p14:sldId id="441"/>
            <p14:sldId id="413"/>
            <p14:sldId id="414"/>
            <p14:sldId id="437"/>
            <p14:sldId id="415"/>
            <p14:sldId id="416"/>
            <p14:sldId id="417"/>
            <p14:sldId id="436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43" d="100"/>
          <a:sy n="143" d="100"/>
        </p:scale>
        <p:origin x="126" y="384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05/05/2020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05/05/2020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-- 14 </a:t>
            </a:r>
            <a:r>
              <a:rPr lang="en-US" dirty="0" err="1" smtClean="0"/>
              <a:t>mai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40.jp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hyperlink" Target="http://image-net.org/challenges/LSVRC/2012/results.html" TargetMode="External"/><Relationship Id="rId4" Type="http://schemas.openxmlformats.org/officeDocument/2006/relationships/hyperlink" Target="https://cs231n.github.io/neural-networks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fi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411510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-324544" y="3399842"/>
            <a:ext cx="8136000" cy="502556"/>
          </a:xfrm>
        </p:spPr>
        <p:txBody>
          <a:bodyPr/>
          <a:lstStyle/>
          <a:p>
            <a:r>
              <a:rPr lang="fr-FR" dirty="0" smtClean="0"/>
              <a:t>14 mai 2020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2627784" y="1779662"/>
            <a:ext cx="4564123" cy="12601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LES solveurs SMTLIB,</a:t>
            </a:r>
          </a:p>
          <a:p>
            <a:r>
              <a:rPr lang="fr-FR" dirty="0" smtClean="0"/>
              <a:t>le MILLION (€)</a:t>
            </a:r>
          </a:p>
          <a:p>
            <a:r>
              <a:rPr lang="fr-FR" dirty="0" smtClean="0"/>
              <a:t>et la fonte des glaces.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(4/4)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48427"/>
            <a:ext cx="4083928" cy="2574951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95586"/>
            <a:ext cx="3620478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(2/3)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31" y="519522"/>
            <a:ext cx="7219577" cy="42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</a:t>
            </a:r>
            <a:r>
              <a:rPr lang="fr-FR" dirty="0"/>
              <a:t>3</a:t>
            </a:r>
            <a:r>
              <a:rPr lang="fr-FR" dirty="0" smtClean="0"/>
              <a:t>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9562"/>
            <a:ext cx="3249365" cy="36547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46" y="879562"/>
            <a:ext cx="5727262" cy="33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(1/4)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2330895"/>
            <a:ext cx="2118897" cy="21188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2333569"/>
            <a:ext cx="1944216" cy="2110389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503238" y="926332"/>
            <a:ext cx="8389937" cy="1141362"/>
          </a:xfrm>
        </p:spPr>
        <p:txBody>
          <a:bodyPr/>
          <a:lstStyle/>
          <a:p>
            <a:r>
              <a:rPr lang="fr-FR" dirty="0" smtClean="0"/>
              <a:t>1976 : </a:t>
            </a:r>
            <a:r>
              <a:rPr lang="fr-FR" dirty="0" err="1" smtClean="0"/>
              <a:t>Diffie</a:t>
            </a:r>
            <a:r>
              <a:rPr lang="fr-FR" dirty="0" smtClean="0"/>
              <a:t> &amp; </a:t>
            </a:r>
            <a:r>
              <a:rPr lang="fr-FR" dirty="0" err="1" smtClean="0"/>
              <a:t>Hellman</a:t>
            </a:r>
            <a:r>
              <a:rPr lang="fr-FR" dirty="0" smtClean="0"/>
              <a:t> : cryptographie à « clé publique »</a:t>
            </a:r>
          </a:p>
          <a:p>
            <a:endParaRPr lang="fr-FR" dirty="0" smtClean="0"/>
          </a:p>
          <a:p>
            <a:r>
              <a:rPr lang="fr-FR" dirty="0" smtClean="0"/>
              <a:t>1978 : </a:t>
            </a:r>
            <a:r>
              <a:rPr lang="fr-FR" dirty="0" err="1" smtClean="0"/>
              <a:t>Needham</a:t>
            </a:r>
            <a:r>
              <a:rPr lang="fr-FR" dirty="0" smtClean="0"/>
              <a:t> &amp; Schroeder : authentification et échange de clés</a:t>
            </a:r>
          </a:p>
          <a:p>
            <a:endParaRPr lang="fr-FR" dirty="0" smtClean="0"/>
          </a:p>
          <a:p>
            <a:r>
              <a:rPr lang="fr-FR" dirty="0" smtClean="0"/>
              <a:t>1989 : Burrows, </a:t>
            </a:r>
            <a:r>
              <a:rPr lang="fr-FR" dirty="0" err="1" smtClean="0"/>
              <a:t>Abadi</a:t>
            </a:r>
            <a:r>
              <a:rPr lang="fr-FR" dirty="0" smtClean="0"/>
              <a:t> &amp; </a:t>
            </a:r>
            <a:r>
              <a:rPr lang="fr-FR" dirty="0" err="1" smtClean="0"/>
              <a:t>Needham</a:t>
            </a:r>
            <a:r>
              <a:rPr lang="fr-FR" dirty="0" smtClean="0"/>
              <a:t> : preuve formelle de ces protocoles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3059832" y="2562458"/>
            <a:ext cx="2412268" cy="405336"/>
            <a:chOff x="3059832" y="2562458"/>
            <a:chExt cx="2412268" cy="405336"/>
          </a:xfrm>
        </p:grpSpPr>
        <p:cxnSp>
          <p:nvCxnSpPr>
            <p:cNvPr id="17" name="Connecteur droit avec flèche 16"/>
            <p:cNvCxnSpPr/>
            <p:nvPr/>
          </p:nvCxnSpPr>
          <p:spPr>
            <a:xfrm>
              <a:off x="3059832" y="296779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3632780" y="2562458"/>
              <a:ext cx="1266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A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3059832" y="3966614"/>
            <a:ext cx="2412268" cy="405336"/>
            <a:chOff x="3059832" y="3966614"/>
            <a:chExt cx="2412268" cy="40533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3059832" y="4371950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887924" y="3966614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059832" y="3282538"/>
            <a:ext cx="2412268" cy="405336"/>
            <a:chOff x="3059832" y="3282538"/>
            <a:chExt cx="2412268" cy="405336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3059832" y="368787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3629664" y="328253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13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340882"/>
            <a:ext cx="2196244" cy="1878940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31790"/>
            <a:ext cx="2196244" cy="1911860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503239" y="771551"/>
            <a:ext cx="7093098" cy="494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1995 Gavin Lowe: An </a:t>
            </a:r>
            <a:r>
              <a:rPr lang="fr-FR" dirty="0" err="1" smtClean="0"/>
              <a:t>attack</a:t>
            </a:r>
            <a:r>
              <a:rPr lang="fr-FR" dirty="0" smtClean="0"/>
              <a:t> on the NSPK </a:t>
            </a:r>
            <a:r>
              <a:rPr lang="fr-FR" dirty="0" err="1" smtClean="0"/>
              <a:t>authentication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endParaRPr lang="fr-FR" dirty="0" smtClean="0"/>
          </a:p>
          <a:p>
            <a:r>
              <a:rPr lang="fr-FR" dirty="0" smtClean="0"/>
              <a:t>1997 Gavin Lowe: </a:t>
            </a:r>
            <a:r>
              <a:rPr lang="fr-FR" dirty="0" err="1" smtClean="0"/>
              <a:t>Breaking</a:t>
            </a:r>
            <a:r>
              <a:rPr lang="fr-FR" dirty="0" smtClean="0"/>
              <a:t> and fixing the NSPK 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FDR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2330895"/>
            <a:ext cx="2118897" cy="21188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-1"/>
            <a:ext cx="1476375" cy="222011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92" y="2247714"/>
            <a:ext cx="1944216" cy="2110389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2123728" y="1950390"/>
            <a:ext cx="1373491" cy="405336"/>
            <a:chOff x="2123728" y="1950390"/>
            <a:chExt cx="1373491" cy="405336"/>
          </a:xfrm>
        </p:grpSpPr>
        <p:cxnSp>
          <p:nvCxnSpPr>
            <p:cNvPr id="16" name="Connecteur droit avec flèche 15"/>
            <p:cNvCxnSpPr/>
            <p:nvPr/>
          </p:nvCxnSpPr>
          <p:spPr>
            <a:xfrm>
              <a:off x="2195736" y="235572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123728" y="1950390"/>
              <a:ext cx="1317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5713967" y="2391730"/>
            <a:ext cx="1414317" cy="396044"/>
            <a:chOff x="5713967" y="2391730"/>
            <a:chExt cx="1414317" cy="396044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5826801" y="2787774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713967" y="2391730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5682785" y="2823778"/>
            <a:ext cx="1445499" cy="396044"/>
            <a:chOff x="5682785" y="2823778"/>
            <a:chExt cx="1445499" cy="396044"/>
          </a:xfrm>
        </p:grpSpPr>
        <p:cxnSp>
          <p:nvCxnSpPr>
            <p:cNvPr id="23" name="Connecteur droit avec flèche 22"/>
            <p:cNvCxnSpPr/>
            <p:nvPr/>
          </p:nvCxnSpPr>
          <p:spPr>
            <a:xfrm flipH="1">
              <a:off x="5826802" y="3219822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5682785" y="282377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2051720" y="3255826"/>
            <a:ext cx="1445498" cy="396044"/>
            <a:chOff x="2051720" y="3255826"/>
            <a:chExt cx="1445498" cy="396044"/>
          </a:xfrm>
        </p:grpSpPr>
        <p:sp>
          <p:nvSpPr>
            <p:cNvPr id="27" name="ZoneTexte 26"/>
            <p:cNvSpPr txBox="1"/>
            <p:nvPr/>
          </p:nvSpPr>
          <p:spPr>
            <a:xfrm>
              <a:off x="2051720" y="3255826"/>
              <a:ext cx="141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2195736" y="3651870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/>
          <p:cNvGrpSpPr/>
          <p:nvPr/>
        </p:nvGrpSpPr>
        <p:grpSpPr>
          <a:xfrm>
            <a:off x="2195736" y="3687874"/>
            <a:ext cx="1301483" cy="396044"/>
            <a:chOff x="2195736" y="3687874"/>
            <a:chExt cx="1301483" cy="396044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2195736" y="4083918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321749" y="368787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826801" y="3903898"/>
            <a:ext cx="1301483" cy="396044"/>
            <a:chOff x="5826801" y="4119922"/>
            <a:chExt cx="1301483" cy="396044"/>
          </a:xfrm>
        </p:grpSpPr>
        <p:sp>
          <p:nvSpPr>
            <p:cNvPr id="30" name="ZoneTexte 29"/>
            <p:cNvSpPr txBox="1"/>
            <p:nvPr/>
          </p:nvSpPr>
          <p:spPr>
            <a:xfrm>
              <a:off x="5970817" y="4119922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5826801" y="451596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ZoneTexte 23"/>
          <p:cNvSpPr txBox="1"/>
          <p:nvPr/>
        </p:nvSpPr>
        <p:spPr>
          <a:xfrm>
            <a:off x="5811550" y="4394099"/>
            <a:ext cx="316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Virement de 1M$ de A vers P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156772" y="2931790"/>
            <a:ext cx="9941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-25000" dirty="0" smtClean="0"/>
              <a:t>C</a:t>
            </a:r>
            <a:r>
              <a:rPr lang="fr-FR" dirty="0" smtClean="0"/>
              <a:t> = N</a:t>
            </a:r>
            <a:r>
              <a:rPr lang="fr-FR" baseline="-25000" dirty="0" smtClean="0"/>
              <a:t>B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5020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4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(3/4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0" y="644222"/>
            <a:ext cx="2542502" cy="41597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4" y="411163"/>
            <a:ext cx="2622492" cy="4299942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2586441" y="1059582"/>
            <a:ext cx="4145799" cy="828092"/>
            <a:chOff x="2586441" y="1059582"/>
            <a:chExt cx="4145799" cy="828092"/>
          </a:xfrm>
        </p:grpSpPr>
        <p:cxnSp>
          <p:nvCxnSpPr>
            <p:cNvPr id="9" name="Connecteur droit avec flèche 8"/>
            <p:cNvCxnSpPr/>
            <p:nvPr/>
          </p:nvCxnSpPr>
          <p:spPr>
            <a:xfrm flipV="1">
              <a:off x="2586441" y="1059582"/>
              <a:ext cx="4145799" cy="82809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676956" y="1072531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511660" y="2499742"/>
            <a:ext cx="7026118" cy="756084"/>
            <a:chOff x="1511660" y="2499742"/>
            <a:chExt cx="7026118" cy="756084"/>
          </a:xfrm>
        </p:grpSpPr>
        <p:cxnSp>
          <p:nvCxnSpPr>
            <p:cNvPr id="14" name="Connecteur droit avec flèche 13"/>
            <p:cNvCxnSpPr/>
            <p:nvPr/>
          </p:nvCxnSpPr>
          <p:spPr>
            <a:xfrm flipH="1">
              <a:off x="1511660" y="2499742"/>
              <a:ext cx="7026118" cy="7560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676956" y="2500152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586441" y="3624576"/>
            <a:ext cx="4073791" cy="495346"/>
            <a:chOff x="2586441" y="3624576"/>
            <a:chExt cx="4073791" cy="495346"/>
          </a:xfrm>
        </p:grpSpPr>
        <p:sp>
          <p:nvSpPr>
            <p:cNvPr id="16" name="ZoneTexte 15"/>
            <p:cNvSpPr txBox="1"/>
            <p:nvPr/>
          </p:nvSpPr>
          <p:spPr>
            <a:xfrm>
              <a:off x="3970508" y="362457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flipV="1">
              <a:off x="2586441" y="3867894"/>
              <a:ext cx="4073791" cy="25202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6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(4/4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88" y="807554"/>
            <a:ext cx="3505692" cy="385699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" y="2247714"/>
            <a:ext cx="2692720" cy="13156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36" y="735546"/>
            <a:ext cx="2579072" cy="38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 vs. NP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Organigramme : Délai 2"/>
          <p:cNvSpPr/>
          <p:nvPr/>
        </p:nvSpPr>
        <p:spPr>
          <a:xfrm>
            <a:off x="3311860" y="1923678"/>
            <a:ext cx="972108" cy="756084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</a:t>
            </a:r>
            <a:endParaRPr lang="fr-FR" dirty="0"/>
          </a:p>
        </p:txBody>
      </p:sp>
      <p:sp>
        <p:nvSpPr>
          <p:cNvPr id="4" name="Organigramme : Données stockées 3"/>
          <p:cNvSpPr/>
          <p:nvPr/>
        </p:nvSpPr>
        <p:spPr>
          <a:xfrm flipH="1">
            <a:off x="4698206" y="1923677"/>
            <a:ext cx="993093" cy="756085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5" name="Organigramme : Extraire 4"/>
          <p:cNvSpPr/>
          <p:nvPr/>
        </p:nvSpPr>
        <p:spPr>
          <a:xfrm rot="5400000">
            <a:off x="1553448" y="1950475"/>
            <a:ext cx="756084" cy="68580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507699" y="21071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NON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 = 2675412678089876011600986856574711545708785643760875146594327 est-il premier ?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2002 : Agrawal, </a:t>
            </a:r>
            <a:r>
              <a:rPr lang="fr-FR" dirty="0" err="1" smtClean="0"/>
              <a:t>Kayal</a:t>
            </a:r>
            <a:r>
              <a:rPr lang="fr-FR" dirty="0" smtClean="0"/>
              <a:t>, </a:t>
            </a:r>
            <a:r>
              <a:rPr lang="fr-FR" dirty="0" err="1" smtClean="0"/>
              <a:t>Saxena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333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1656183" cy="576412"/>
          </a:xfrm>
        </p:spPr>
        <p:txBody>
          <a:bodyPr/>
          <a:lstStyle/>
          <a:p>
            <a:r>
              <a:rPr lang="fr-FR" dirty="0"/>
              <a:t>S</a:t>
            </a:r>
            <a:r>
              <a:rPr lang="fr-FR" dirty="0" smtClean="0"/>
              <a:t>udoku (1/4) via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" y="1563638"/>
            <a:ext cx="2099714" cy="20997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765" y="321001"/>
            <a:ext cx="2507271" cy="44469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88" y="2613495"/>
            <a:ext cx="1481596" cy="14765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188" y="117976"/>
            <a:ext cx="4676775" cy="1714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049" y="4180584"/>
            <a:ext cx="4109455" cy="55140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133" y="321001"/>
            <a:ext cx="3813371" cy="22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3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4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6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7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8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0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(2/4) histoire de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31540" y="771550"/>
            <a:ext cx="7453138" cy="4032448"/>
          </a:xfrm>
        </p:spPr>
        <p:txBody>
          <a:bodyPr/>
          <a:lstStyle/>
          <a:p>
            <a:r>
              <a:rPr lang="fr-FR" dirty="0" smtClean="0"/>
              <a:t>1929 : </a:t>
            </a:r>
            <a:r>
              <a:rPr lang="fr-FR" dirty="0" err="1"/>
              <a:t>Mojżesz</a:t>
            </a:r>
            <a:r>
              <a:rPr lang="fr-FR" dirty="0"/>
              <a:t> </a:t>
            </a:r>
            <a:r>
              <a:rPr lang="fr-FR" dirty="0" err="1" smtClean="0"/>
              <a:t>Presburger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pour l’arithmétique entière SANS MULTIPLICATION</a:t>
            </a:r>
          </a:p>
          <a:p>
            <a:pPr lvl="1"/>
            <a:r>
              <a:rPr lang="fr-FR" dirty="0"/>
              <a:t>  ☺   </a:t>
            </a:r>
            <a:r>
              <a:rPr lang="fr-FR" dirty="0" smtClean="0">
                <a:sym typeface="Symbol" panose="05050102010706020507" pitchFamily="18" charset="2"/>
              </a:rPr>
              <a:t> </a:t>
            </a:r>
            <a:r>
              <a:rPr lang="fr-FR" dirty="0" err="1" smtClean="0">
                <a:sym typeface="Symbol" panose="05050102010706020507" pitchFamily="18" charset="2"/>
              </a:rPr>
              <a:t>x,y,z</a:t>
            </a:r>
            <a:r>
              <a:rPr lang="fr-FR" dirty="0" smtClean="0">
                <a:sym typeface="Symbol" panose="05050102010706020507" pitchFamily="18" charset="2"/>
              </a:rPr>
              <a:t> . </a:t>
            </a:r>
            <a:r>
              <a:rPr lang="fr-FR" dirty="0">
                <a:sym typeface="Symbol" panose="05050102010706020507" pitchFamily="18" charset="2"/>
              </a:rPr>
              <a:t>x</a:t>
            </a:r>
            <a:r>
              <a:rPr lang="fr-FR" dirty="0" smtClean="0">
                <a:sym typeface="Symbol" panose="05050102010706020507" pitchFamily="18" charset="2"/>
              </a:rPr>
              <a:t>+2*y &gt;= 5*z</a:t>
            </a:r>
          </a:p>
          <a:p>
            <a:pPr lvl="1"/>
            <a:r>
              <a:rPr lang="fr-FR" dirty="0"/>
              <a:t>  </a:t>
            </a:r>
            <a:r>
              <a:rPr lang="fr-FR" dirty="0" smtClean="0"/>
              <a:t>☹   </a:t>
            </a:r>
            <a:r>
              <a:rPr lang="fr-FR" dirty="0">
                <a:sym typeface="Symbol" panose="05050102010706020507" pitchFamily="18" charset="2"/>
              </a:rPr>
              <a:t> </a:t>
            </a:r>
            <a:r>
              <a:rPr lang="fr-FR" dirty="0" err="1">
                <a:sym typeface="Symbol" panose="05050102010706020507" pitchFamily="18" charset="2"/>
              </a:rPr>
              <a:t>x,y,z</a:t>
            </a:r>
            <a:r>
              <a:rPr lang="fr-FR" dirty="0">
                <a:sym typeface="Symbol" panose="05050102010706020507" pitchFamily="18" charset="2"/>
              </a:rPr>
              <a:t> . </a:t>
            </a:r>
            <a:r>
              <a:rPr lang="fr-FR" dirty="0" smtClean="0">
                <a:sym typeface="Symbol" panose="05050102010706020507" pitchFamily="18" charset="2"/>
              </a:rPr>
              <a:t>x &gt; 0   &amp;   y &gt; 0   &amp;   x*x*x + y*y*y = z*z*z</a:t>
            </a:r>
            <a:endParaRPr lang="fr-FR" dirty="0" smtClean="0"/>
          </a:p>
          <a:p>
            <a:r>
              <a:rPr lang="fr-FR" dirty="0" smtClean="0"/>
              <a:t>1931 : Alfred Tarski : </a:t>
            </a:r>
            <a:r>
              <a:rPr lang="fr-FR" dirty="0" err="1" smtClean="0"/>
              <a:t>algo</a:t>
            </a:r>
            <a:r>
              <a:rPr lang="fr-FR" dirty="0" smtClean="0"/>
              <a:t>. </a:t>
            </a:r>
            <a:r>
              <a:rPr lang="fr-FR" dirty="0"/>
              <a:t>p</a:t>
            </a:r>
            <a:r>
              <a:rPr lang="fr-FR" dirty="0" smtClean="0"/>
              <a:t>our l’arithmétique réelle</a:t>
            </a:r>
          </a:p>
          <a:p>
            <a:pPr lvl="1"/>
            <a:r>
              <a:rPr lang="fr-FR" dirty="0" smtClean="0"/>
              <a:t>  ☹   Ces 2 </a:t>
            </a:r>
            <a:r>
              <a:rPr lang="fr-FR" dirty="0" err="1" smtClean="0"/>
              <a:t>algos</a:t>
            </a:r>
            <a:r>
              <a:rPr lang="fr-FR" dirty="0" smtClean="0"/>
              <a:t> : complexité en DOUBLE EXPONENTIELLE (Fischer &amp; Rabin 74)</a:t>
            </a:r>
          </a:p>
          <a:p>
            <a:r>
              <a:rPr lang="fr-FR" dirty="0" smtClean="0"/>
              <a:t>1947 : George Dantzig : </a:t>
            </a:r>
            <a:r>
              <a:rPr lang="fr-FR" dirty="0" err="1" smtClean="0"/>
              <a:t>algo</a:t>
            </a:r>
            <a:r>
              <a:rPr lang="fr-FR" dirty="0" smtClean="0"/>
              <a:t>. pour la programmation linéaire : le SIMPLEXE</a:t>
            </a:r>
          </a:p>
          <a:p>
            <a:pPr lvl="1"/>
            <a:r>
              <a:rPr lang="fr-FR" dirty="0" smtClean="0"/>
              <a:t>1972 : Klee &amp; </a:t>
            </a:r>
            <a:r>
              <a:rPr lang="fr-FR" dirty="0" err="1" smtClean="0"/>
              <a:t>Minty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smtClean="0"/>
              <a:t>pire </a:t>
            </a:r>
            <a:r>
              <a:rPr lang="fr-FR" dirty="0"/>
              <a:t>cas </a:t>
            </a:r>
            <a:r>
              <a:rPr lang="fr-FR" dirty="0" smtClean="0"/>
              <a:t>exponentiel</a:t>
            </a:r>
          </a:p>
          <a:p>
            <a:pPr lvl="1"/>
            <a:r>
              <a:rPr lang="fr-FR" dirty="0" smtClean="0"/>
              <a:t>1979 : Leonid </a:t>
            </a:r>
            <a:r>
              <a:rPr lang="fr-FR" dirty="0" err="1" smtClean="0"/>
              <a:t>Khachiyan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polynomial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1972 : Richard </a:t>
            </a:r>
            <a:r>
              <a:rPr lang="fr-FR" dirty="0" err="1" smtClean="0"/>
              <a:t>Karp</a:t>
            </a:r>
            <a:r>
              <a:rPr lang="fr-FR" dirty="0" smtClean="0"/>
              <a:t> : la programmation entière est NP-complète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1979 : Greg Nelson &amp; Derek </a:t>
            </a:r>
            <a:r>
              <a:rPr lang="fr-FR" dirty="0" err="1" smtClean="0"/>
              <a:t>Oppen</a:t>
            </a:r>
            <a:r>
              <a:rPr lang="fr-FR" dirty="0" smtClean="0"/>
              <a:t> : comment combiner ces </a:t>
            </a:r>
            <a:r>
              <a:rPr lang="fr-FR" dirty="0" err="1" smtClean="0"/>
              <a:t>algos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1984 : Robert </a:t>
            </a:r>
            <a:r>
              <a:rPr lang="fr-FR" dirty="0" err="1" smtClean="0"/>
              <a:t>Shostak</a:t>
            </a:r>
            <a:r>
              <a:rPr lang="fr-FR" dirty="0" smtClean="0"/>
              <a:t> : idem (en plus simple)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1992 : 1</a:t>
            </a:r>
            <a:r>
              <a:rPr lang="fr-FR" baseline="30000" dirty="0" smtClean="0"/>
              <a:t>ière</a:t>
            </a:r>
            <a:r>
              <a:rPr lang="fr-FR" dirty="0" smtClean="0"/>
              <a:t> SAT-COMP (régulièrement à partir de 2002)</a:t>
            </a:r>
          </a:p>
          <a:p>
            <a:pPr lvl="1"/>
            <a:r>
              <a:rPr lang="fr-FR" dirty="0" smtClean="0"/>
              <a:t>Et V0 du format DIMACS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2003 : V0 du format SMTLIB</a:t>
            </a:r>
          </a:p>
          <a:p>
            <a:pPr lvl="1"/>
            <a:r>
              <a:rPr lang="fr-FR" b="0" dirty="0" smtClean="0"/>
              <a:t>2005 : 1</a:t>
            </a:r>
            <a:r>
              <a:rPr lang="fr-FR" b="0" baseline="30000" dirty="0" smtClean="0"/>
              <a:t>ière</a:t>
            </a:r>
            <a:r>
              <a:rPr lang="fr-FR" b="0" dirty="0" smtClean="0"/>
              <a:t> SMT-COMP</a:t>
            </a:r>
          </a:p>
          <a:p>
            <a:r>
              <a:rPr lang="fr-FR" dirty="0" smtClean="0"/>
              <a:t>2017 : V2.6, plus de 100000 benchmarks</a:t>
            </a:r>
          </a:p>
          <a:p>
            <a:endParaRPr lang="fr-FR" dirty="0" smtClean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14685"/>
              </p:ext>
            </p:extLst>
          </p:nvPr>
        </p:nvGraphicFramePr>
        <p:xfrm>
          <a:off x="6336196" y="2859782"/>
          <a:ext cx="27363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1230435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92666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Temps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52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Yices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1.35s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33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MathSat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1.8s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90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Z3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5.1s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535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CVC4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8.2s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463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52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0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8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7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5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Condorcet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Moore-Shannon 1956</a:t>
            </a:r>
          </a:p>
          <a:p>
            <a:endParaRPr lang="fr-FR" dirty="0"/>
          </a:p>
          <a:p>
            <a:r>
              <a:rPr lang="fr-FR" dirty="0" smtClean="0"/>
              <a:t>Ensemble </a:t>
            </a:r>
            <a:r>
              <a:rPr lang="fr-FR" dirty="0" err="1" smtClean="0"/>
              <a:t>learning</a:t>
            </a:r>
            <a:r>
              <a:rPr lang="fr-FR" dirty="0" smtClean="0"/>
              <a:t>: 1</a:t>
            </a:r>
            <a:r>
              <a:rPr lang="fr-FR" baseline="30000" dirty="0" smtClean="0"/>
              <a:t>ier</a:t>
            </a:r>
            <a:r>
              <a:rPr lang="fr-FR" dirty="0" smtClean="0"/>
              <a:t> </a:t>
            </a:r>
            <a:r>
              <a:rPr lang="fr-FR" dirty="0" err="1" smtClean="0"/>
              <a:t>AdaBoost</a:t>
            </a:r>
            <a:r>
              <a:rPr lang="fr-FR" dirty="0" smtClean="0"/>
              <a:t> (Freund &amp; </a:t>
            </a:r>
            <a:r>
              <a:rPr lang="fr-FR" dirty="0" err="1" smtClean="0"/>
              <a:t>Schapire</a:t>
            </a:r>
            <a:r>
              <a:rPr lang="fr-FR" dirty="0" smtClean="0"/>
              <a:t> 1995)</a:t>
            </a:r>
          </a:p>
          <a:p>
            <a:pPr lvl="1"/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algo</a:t>
            </a:r>
            <a:r>
              <a:rPr lang="fr-FR" dirty="0" smtClean="0"/>
              <a:t> -&gt; </a:t>
            </a:r>
            <a:r>
              <a:rPr lang="fr-FR" dirty="0" err="1" smtClean="0"/>
              <a:t>arbitrary</a:t>
            </a:r>
            <a:r>
              <a:rPr lang="fr-FR" dirty="0" smtClean="0"/>
              <a:t> 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smtClean="0"/>
              <a:t>algo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0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(3/4) : Simulink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61" y="51470"/>
            <a:ext cx="2268243" cy="2987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93" y="2963937"/>
            <a:ext cx="2524311" cy="173204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798168"/>
            <a:ext cx="6480720" cy="39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(4/4) </a:t>
            </a:r>
            <a:r>
              <a:rPr lang="fr-FR" dirty="0" err="1" smtClean="0"/>
              <a:t>generation</a:t>
            </a:r>
            <a:r>
              <a:rPr lang="fr-FR" dirty="0" smtClean="0"/>
              <a:t> de test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1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Réseaux </a:t>
            </a:r>
            <a:r>
              <a:rPr lang="fr-FR" dirty="0"/>
              <a:t>de </a:t>
            </a:r>
            <a:r>
              <a:rPr lang="fr-FR" dirty="0" smtClean="0"/>
              <a:t>neurones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1545109"/>
            <a:ext cx="4428801" cy="261155"/>
          </a:xfrm>
        </p:spPr>
        <p:txBody>
          <a:bodyPr/>
          <a:lstStyle/>
          <a:p>
            <a:r>
              <a:rPr lang="fr-FR" dirty="0" smtClean="0"/>
              <a:t>Oct</a:t>
            </a:r>
            <a:r>
              <a:rPr lang="fr-FR" dirty="0" smtClean="0"/>
              <a:t>. 2012 : ILSVRC (</a:t>
            </a:r>
            <a:r>
              <a:rPr lang="fr-FR" dirty="0" err="1" smtClean="0"/>
              <a:t>ImageNet</a:t>
            </a:r>
            <a:r>
              <a:rPr lang="fr-FR" dirty="0" smtClean="0"/>
              <a:t> </a:t>
            </a:r>
            <a:r>
              <a:rPr lang="fr-FR" dirty="0" err="1" smtClean="0"/>
              <a:t>Comp</a:t>
            </a:r>
            <a:r>
              <a:rPr lang="fr-FR" dirty="0" smtClean="0"/>
              <a:t>.)</a:t>
            </a:r>
            <a:endParaRPr lang="fr-FR" dirty="0" smtClean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441"/>
            <a:ext cx="2223374" cy="152285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10" y="267494"/>
            <a:ext cx="2889195" cy="164846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545745" y="15466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hlinkClick r:id="rId4"/>
              </a:rPr>
              <a:t>https://</a:t>
            </a:r>
            <a:r>
              <a:rPr lang="fr-FR" sz="800" dirty="0" smtClean="0">
                <a:hlinkClick r:id="rId4"/>
              </a:rPr>
              <a:t>cs231n.github.io/neural-networks-1</a:t>
            </a:r>
            <a:r>
              <a:rPr lang="fr-FR" sz="800" dirty="0" smtClean="0"/>
              <a:t> </a:t>
            </a:r>
            <a:endParaRPr lang="fr-FR" sz="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688124" y="4379225"/>
            <a:ext cx="27895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u="sng" dirty="0">
                <a:hlinkClick r:id="rId5"/>
              </a:rPr>
              <a:t>http://image-net.org/challenges/LSVRC/2012/results.html</a:t>
            </a:r>
            <a:endParaRPr lang="fr-FR" sz="800" u="sng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958" y="2110615"/>
            <a:ext cx="5536550" cy="2117319"/>
          </a:xfrm>
          <a:prstGeom prst="rect">
            <a:avLst/>
          </a:prstGeom>
        </p:spPr>
      </p:pic>
      <p:sp>
        <p:nvSpPr>
          <p:cNvPr id="17" name="Espace réservé du contenu 1"/>
          <p:cNvSpPr txBox="1">
            <a:spLocks/>
          </p:cNvSpPr>
          <p:nvPr/>
        </p:nvSpPr>
        <p:spPr bwMode="gray">
          <a:xfrm>
            <a:off x="35496" y="2571750"/>
            <a:ext cx="3420380" cy="5940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Sep. </a:t>
            </a:r>
            <a:r>
              <a:rPr lang="fr-FR" dirty="0" smtClean="0"/>
              <a:t>2013 : « Evasion </a:t>
            </a:r>
            <a:r>
              <a:rPr lang="fr-FR" dirty="0" err="1" smtClean="0"/>
              <a:t>attacks</a:t>
            </a:r>
            <a:r>
              <a:rPr lang="fr-FR" dirty="0" smtClean="0"/>
              <a:t> </a:t>
            </a:r>
            <a:r>
              <a:rPr lang="fr-FR" dirty="0" err="1" smtClean="0"/>
              <a:t>against</a:t>
            </a:r>
            <a:r>
              <a:rPr lang="fr-FR" dirty="0" smtClean="0"/>
              <a:t> machine </a:t>
            </a:r>
            <a:r>
              <a:rPr lang="fr-FR" dirty="0" err="1" smtClean="0"/>
              <a:t>learning</a:t>
            </a:r>
            <a:r>
              <a:rPr lang="fr-FR" dirty="0" smtClean="0"/>
              <a:t> at test time »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3182300"/>
            <a:ext cx="3007660" cy="1594125"/>
          </a:xfrm>
          <a:prstGeom prst="rect">
            <a:avLst/>
          </a:prstGeom>
        </p:spPr>
      </p:pic>
      <p:sp>
        <p:nvSpPr>
          <p:cNvPr id="19" name="Espace réservé du contenu 1"/>
          <p:cNvSpPr txBox="1">
            <a:spLocks/>
          </p:cNvSpPr>
          <p:nvPr/>
        </p:nvSpPr>
        <p:spPr bwMode="gray">
          <a:xfrm>
            <a:off x="35496" y="1023578"/>
            <a:ext cx="3708412" cy="30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1958 Frank </a:t>
            </a:r>
            <a:r>
              <a:rPr lang="fr-FR" dirty="0" err="1" smtClean="0"/>
              <a:t>Rosenblatt</a:t>
            </a:r>
            <a:r>
              <a:rPr lang="fr-FR" dirty="0" smtClean="0"/>
              <a:t> : le « perceptron »</a:t>
            </a:r>
          </a:p>
        </p:txBody>
      </p:sp>
      <p:sp>
        <p:nvSpPr>
          <p:cNvPr id="3" name="Ellipse 2"/>
          <p:cNvSpPr/>
          <p:nvPr/>
        </p:nvSpPr>
        <p:spPr>
          <a:xfrm>
            <a:off x="6444208" y="2571750"/>
            <a:ext cx="576064" cy="3240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444208" y="3730934"/>
            <a:ext cx="576064" cy="3240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1"/>
          <p:cNvSpPr txBox="1">
            <a:spLocks/>
          </p:cNvSpPr>
          <p:nvPr/>
        </p:nvSpPr>
        <p:spPr bwMode="gray">
          <a:xfrm>
            <a:off x="35496" y="1784232"/>
            <a:ext cx="4428801" cy="6510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Mars 2013 : Google recrute Geoffrey Hinton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TensorFlow</a:t>
            </a:r>
            <a:endParaRPr lang="fr-FR" dirty="0" smtClean="0">
              <a:sym typeface="Wingdings" panose="05000000000000000000" pitchFamily="2" charset="2"/>
            </a:endParaRP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Mai   2015 : </a:t>
            </a:r>
            <a:r>
              <a:rPr lang="fr-FR" dirty="0" err="1" smtClean="0">
                <a:sym typeface="Wingdings" panose="05000000000000000000" pitchFamily="2" charset="2"/>
              </a:rPr>
              <a:t>LeCun</a:t>
            </a:r>
            <a:r>
              <a:rPr lang="fr-FR" dirty="0" smtClean="0">
                <a:sym typeface="Wingdings" panose="05000000000000000000" pitchFamily="2" charset="2"/>
              </a:rPr>
              <a:t>, Bengio, Hinton : Nature</a:t>
            </a:r>
          </a:p>
          <a:p>
            <a:pPr lvl="1"/>
            <a:r>
              <a:rPr lang="fr-FR" dirty="0" smtClean="0"/>
              <a:t>Mars 2019 : Turing </a:t>
            </a:r>
            <a:r>
              <a:rPr lang="fr-FR" dirty="0" err="1" smtClean="0"/>
              <a:t>Award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1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  <p:bldP spid="15" grpId="0"/>
      <p:bldP spid="17" grpId="0"/>
      <p:bldP spid="3" grpId="0" animBg="1"/>
      <p:bldP spid="20" grpId="0" animBg="1"/>
      <p:bldP spid="21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3132348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</a:t>
            </a:r>
            <a:r>
              <a:rPr lang="fr-FR" dirty="0"/>
              <a:t>1</a:t>
            </a:r>
            <a:r>
              <a:rPr lang="fr-FR" dirty="0" smtClean="0"/>
              <a:t>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63888" y="1923678"/>
            <a:ext cx="2401413" cy="288576"/>
          </a:xfrm>
        </p:spPr>
        <p:txBody>
          <a:bodyPr/>
          <a:lstStyle/>
          <a:p>
            <a:r>
              <a:rPr lang="fr-FR" dirty="0" smtClean="0"/>
              <a:t>Avril 2014 : </a:t>
            </a:r>
            <a:r>
              <a:rPr lang="fr-FR" dirty="0" err="1" smtClean="0"/>
              <a:t>Szegedy</a:t>
            </a:r>
            <a:r>
              <a:rPr lang="fr-FR" dirty="0" smtClean="0"/>
              <a:t> &amp; al</a:t>
            </a:r>
            <a:r>
              <a:rPr lang="fr-FR" dirty="0" smtClean="0"/>
              <a:t>.</a:t>
            </a: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47021"/>
            <a:ext cx="5544616" cy="184065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664779"/>
            <a:ext cx="5472608" cy="20759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5" y="951162"/>
            <a:ext cx="1894021" cy="3857975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3541336" y="2423313"/>
            <a:ext cx="2509426" cy="2414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Mai 2015 : </a:t>
            </a:r>
            <a:r>
              <a:rPr lang="fr-FR" dirty="0" err="1" smtClean="0"/>
              <a:t>Goodfellow</a:t>
            </a:r>
            <a:r>
              <a:rPr lang="fr-FR" dirty="0" smtClean="0"/>
              <a:t> &amp; al.</a:t>
            </a: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1943708" y="2607754"/>
            <a:ext cx="1152127" cy="5050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Oct. 2016 : Sharif &amp; al.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22" y="1527634"/>
            <a:ext cx="1564382" cy="1097402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7684865" y="4575545"/>
            <a:ext cx="1423638" cy="1651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44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2916324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</a:t>
            </a:r>
            <a:r>
              <a:rPr lang="fr-FR" dirty="0" smtClean="0"/>
              <a:t>(2/4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42" y="51470"/>
            <a:ext cx="4634535" cy="46805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08" y="51470"/>
            <a:ext cx="1333576" cy="136815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4" y="2000330"/>
            <a:ext cx="2822824" cy="2587644"/>
          </a:xfrm>
          <a:prstGeom prst="rect">
            <a:avLst/>
          </a:prstGeom>
        </p:spPr>
      </p:pic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2879812" y="2036334"/>
            <a:ext cx="1584176" cy="7154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</a:t>
            </a:r>
            <a:r>
              <a:rPr lang="fr-FR" dirty="0" err="1" smtClean="0"/>
              <a:t>without</a:t>
            </a:r>
            <a:r>
              <a:rPr lang="fr-FR" dirty="0" smtClean="0"/>
              <a:t> the </a:t>
            </a:r>
            <a:r>
              <a:rPr lang="fr-FR" dirty="0" err="1" smtClean="0"/>
              <a:t>dataset</a:t>
            </a:r>
            <a:r>
              <a:rPr lang="fr-FR" dirty="0" smtClean="0"/>
              <a:t> the article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 »</a:t>
            </a: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2843808" y="3892352"/>
            <a:ext cx="1584176" cy="6956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« ok </a:t>
            </a:r>
            <a:r>
              <a:rPr lang="fr-FR" dirty="0" err="1" smtClean="0"/>
              <a:t>google</a:t>
            </a:r>
            <a:r>
              <a:rPr lang="fr-FR" dirty="0" smtClean="0"/>
              <a:t> </a:t>
            </a:r>
            <a:r>
              <a:rPr lang="fr-FR" dirty="0" err="1" smtClean="0"/>
              <a:t>browse</a:t>
            </a:r>
            <a:r>
              <a:rPr lang="fr-FR" dirty="0" smtClean="0"/>
              <a:t> to </a:t>
            </a:r>
            <a:r>
              <a:rPr lang="fr-FR" dirty="0" err="1" smtClean="0">
                <a:solidFill>
                  <a:srgbClr val="FF0000"/>
                </a:solidFill>
              </a:rPr>
              <a:t>evil</a:t>
            </a:r>
            <a:r>
              <a:rPr lang="fr-FR" dirty="0" err="1" smtClean="0">
                <a:solidFill>
                  <a:srgbClr val="FF0000"/>
                </a:solidFill>
              </a:rPr>
              <a:t>_</a:t>
            </a:r>
            <a:r>
              <a:rPr lang="fr-FR" dirty="0" err="1" smtClean="0">
                <a:solidFill>
                  <a:srgbClr val="FF0000"/>
                </a:solidFill>
              </a:rPr>
              <a:t>dot_com</a:t>
            </a:r>
            <a:r>
              <a:rPr lang="fr-FR" dirty="0" smtClean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47569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2"/>
            <a:ext cx="5148571" cy="345295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</a:t>
            </a:r>
            <a:r>
              <a:rPr lang="fr-FR" dirty="0" smtClean="0"/>
              <a:t>(3/4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AutoShape 2" descr="https://miro.medium.com/max/320/1*81Y79JNN_GKLXerB96U7lQ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8" y="699542"/>
            <a:ext cx="2712918" cy="20277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9" y="2785514"/>
            <a:ext cx="2712917" cy="201848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3" y="561218"/>
            <a:ext cx="2781300" cy="20669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3" y="2686328"/>
            <a:ext cx="2781300" cy="20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8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Props1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CBB7B86-1A6B-4396-82CD-495CB7635E87}">
  <ds:schemaRefs>
    <ds:schemaRef ds:uri="http://purl.org/dc/elements/1.1/"/>
    <ds:schemaRef ds:uri="http://schemas.microsoft.com/office/2006/metadata/properties"/>
    <ds:schemaRef ds:uri="http://www.w3.org/XML/1998/namespace"/>
    <ds:schemaRef ds:uri="594212a7-a8eb-497d-bd6b-0e3a174923e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1558</Words>
  <Application>Microsoft Office PowerPoint</Application>
  <PresentationFormat>Affichage à l'écran (16:9)</PresentationFormat>
  <Paragraphs>219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35</vt:i4>
      </vt:variant>
    </vt:vector>
  </HeadingPairs>
  <TitlesOfParts>
    <vt:vector size="45" baseType="lpstr">
      <vt:lpstr>Arial</vt:lpstr>
      <vt:lpstr>Arial Black</vt:lpstr>
      <vt:lpstr>Calibri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Sudoku (1/4) via la SMTLIB</vt:lpstr>
      <vt:lpstr>Sudoku (2/4) histoire de la SMTLIB</vt:lpstr>
      <vt:lpstr>Sudoku (3/4) : Simulink</vt:lpstr>
      <vt:lpstr>Sudoku (4/4) generation de test</vt:lpstr>
      <vt:lpstr>Réseaux de neurones</vt:lpstr>
      <vt:lpstr>Réseau de neurones : « Adversarial attack » (1/4)</vt:lpstr>
      <vt:lpstr>Réseau de neurones : « Adversarial attack » (2/4)</vt:lpstr>
      <vt:lpstr>Réseau de neurones : « Adversarial attack » (3/4)</vt:lpstr>
      <vt:lpstr>Réseau de neurones : « Adversarial attack » (4/4)</vt:lpstr>
      <vt:lpstr>Die hard (1/3)</vt:lpstr>
      <vt:lpstr>Die hard (2/3) ?</vt:lpstr>
      <vt:lpstr>Die hard (3/3) ?</vt:lpstr>
      <vt:lpstr>Needham-Schroeder-Lowe (1/4)</vt:lpstr>
      <vt:lpstr>Needham-Schroeder-Lowe (2/4)</vt:lpstr>
      <vt:lpstr>Needham-Schroeder-Lowe (3/4)</vt:lpstr>
      <vt:lpstr>Needham-Schroeder-Lowe (4/4)</vt:lpstr>
      <vt:lpstr>P vs. NP</vt:lpstr>
      <vt:lpstr>Primalité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Condorcet (1/2) ?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470</cp:revision>
  <cp:lastPrinted>2019-12-17T10:03:07Z</cp:lastPrinted>
  <dcterms:created xsi:type="dcterms:W3CDTF">2013-07-26T07:27:45Z</dcterms:created>
  <dcterms:modified xsi:type="dcterms:W3CDTF">2020-05-05T13:32:42Z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